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5" r:id="rId5"/>
    <p:sldId id="266" r:id="rId6"/>
    <p:sldId id="267" r:id="rId7"/>
    <p:sldId id="268" r:id="rId8"/>
    <p:sldId id="269" r:id="rId9"/>
    <p:sldId id="270" r:id="rId10"/>
    <p:sldId id="258" r:id="rId11"/>
    <p:sldId id="259" r:id="rId12"/>
    <p:sldId id="260" r:id="rId13"/>
    <p:sldId id="261" r:id="rId14"/>
    <p:sldId id="262" r:id="rId1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05D4D17-EB4C-41C5-825A-394992819DCD}">
          <p14:sldIdLst>
            <p14:sldId id="256"/>
            <p14:sldId id="257"/>
            <p14:sldId id="264"/>
            <p14:sldId id="265"/>
            <p14:sldId id="266"/>
            <p14:sldId id="267"/>
            <p14:sldId id="268"/>
            <p14:sldId id="269"/>
            <p14:sldId id="270"/>
            <p14:sldId id="258"/>
            <p14:sldId id="259"/>
            <p14:sldId id="260"/>
          </p14:sldIdLst>
        </p14:section>
        <p14:section name="Abschnitt ohne Titel" id="{B7CEC400-D20E-4665-96BA-B3A6B2A21268}">
          <p14:sldIdLst>
            <p14:sldId id="261"/>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32" autoAdjust="0"/>
    <p:restoredTop sz="94660"/>
  </p:normalViewPr>
  <p:slideViewPr>
    <p:cSldViewPr snapToGrid="0">
      <p:cViewPr varScale="1">
        <p:scale>
          <a:sx n="86" d="100"/>
          <a:sy n="86" d="100"/>
        </p:scale>
        <p:origin x="268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3EE842B9-B327-4747-AA08-8BEDE22A4D84}" type="datetimeFigureOut">
              <a:rPr lang="de-DE" smtClean="0"/>
              <a:t>01.11.2024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5D44635-3192-4074-AAA4-C44E32F39DFC}" type="slidenum">
              <a:rPr lang="de-DE" smtClean="0"/>
              <a:t>‹Nr.›</a:t>
            </a:fld>
            <a:endParaRPr lang="de-DE"/>
          </a:p>
        </p:txBody>
      </p:sp>
    </p:spTree>
    <p:extLst>
      <p:ext uri="{BB962C8B-B14F-4D97-AF65-F5344CB8AC3E}">
        <p14:creationId xmlns:p14="http://schemas.microsoft.com/office/powerpoint/2010/main" val="71629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EE842B9-B327-4747-AA08-8BEDE22A4D84}" type="datetimeFigureOut">
              <a:rPr lang="de-DE" smtClean="0"/>
              <a:t>01.11.2024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5D44635-3192-4074-AAA4-C44E32F39DFC}" type="slidenum">
              <a:rPr lang="de-DE" smtClean="0"/>
              <a:t>‹Nr.›</a:t>
            </a:fld>
            <a:endParaRPr lang="de-DE"/>
          </a:p>
        </p:txBody>
      </p:sp>
    </p:spTree>
    <p:extLst>
      <p:ext uri="{BB962C8B-B14F-4D97-AF65-F5344CB8AC3E}">
        <p14:creationId xmlns:p14="http://schemas.microsoft.com/office/powerpoint/2010/main" val="128494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EE842B9-B327-4747-AA08-8BEDE22A4D84}" type="datetimeFigureOut">
              <a:rPr lang="de-DE" smtClean="0"/>
              <a:t>01.11.2024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5D44635-3192-4074-AAA4-C44E32F39DFC}" type="slidenum">
              <a:rPr lang="de-DE" smtClean="0"/>
              <a:t>‹Nr.›</a:t>
            </a:fld>
            <a:endParaRPr lang="de-DE"/>
          </a:p>
        </p:txBody>
      </p:sp>
    </p:spTree>
    <p:extLst>
      <p:ext uri="{BB962C8B-B14F-4D97-AF65-F5344CB8AC3E}">
        <p14:creationId xmlns:p14="http://schemas.microsoft.com/office/powerpoint/2010/main" val="410267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EE842B9-B327-4747-AA08-8BEDE22A4D84}" type="datetimeFigureOut">
              <a:rPr lang="de-DE" smtClean="0"/>
              <a:t>01.11.2024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5D44635-3192-4074-AAA4-C44E32F39DFC}" type="slidenum">
              <a:rPr lang="de-DE" smtClean="0"/>
              <a:t>‹Nr.›</a:t>
            </a:fld>
            <a:endParaRPr lang="de-DE"/>
          </a:p>
        </p:txBody>
      </p:sp>
    </p:spTree>
    <p:extLst>
      <p:ext uri="{BB962C8B-B14F-4D97-AF65-F5344CB8AC3E}">
        <p14:creationId xmlns:p14="http://schemas.microsoft.com/office/powerpoint/2010/main" val="169972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EE842B9-B327-4747-AA08-8BEDE22A4D84}" type="datetimeFigureOut">
              <a:rPr lang="de-DE" smtClean="0"/>
              <a:t>01.11.2024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5D44635-3192-4074-AAA4-C44E32F39DFC}" type="slidenum">
              <a:rPr lang="de-DE" smtClean="0"/>
              <a:t>‹Nr.›</a:t>
            </a:fld>
            <a:endParaRPr lang="de-DE"/>
          </a:p>
        </p:txBody>
      </p:sp>
    </p:spTree>
    <p:extLst>
      <p:ext uri="{BB962C8B-B14F-4D97-AF65-F5344CB8AC3E}">
        <p14:creationId xmlns:p14="http://schemas.microsoft.com/office/powerpoint/2010/main" val="593438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3EE842B9-B327-4747-AA08-8BEDE22A4D84}" type="datetimeFigureOut">
              <a:rPr lang="de-DE" smtClean="0"/>
              <a:t>01.11.2024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5D44635-3192-4074-AAA4-C44E32F39DFC}" type="slidenum">
              <a:rPr lang="de-DE" smtClean="0"/>
              <a:t>‹Nr.›</a:t>
            </a:fld>
            <a:endParaRPr lang="de-DE"/>
          </a:p>
        </p:txBody>
      </p:sp>
    </p:spTree>
    <p:extLst>
      <p:ext uri="{BB962C8B-B14F-4D97-AF65-F5344CB8AC3E}">
        <p14:creationId xmlns:p14="http://schemas.microsoft.com/office/powerpoint/2010/main" val="3230931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EE842B9-B327-4747-AA08-8BEDE22A4D84}" type="datetimeFigureOut">
              <a:rPr lang="de-DE" smtClean="0"/>
              <a:t>01.11.2024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5D44635-3192-4074-AAA4-C44E32F39DFC}" type="slidenum">
              <a:rPr lang="de-DE" smtClean="0"/>
              <a:t>‹Nr.›</a:t>
            </a:fld>
            <a:endParaRPr lang="de-DE"/>
          </a:p>
        </p:txBody>
      </p:sp>
    </p:spTree>
    <p:extLst>
      <p:ext uri="{BB962C8B-B14F-4D97-AF65-F5344CB8AC3E}">
        <p14:creationId xmlns:p14="http://schemas.microsoft.com/office/powerpoint/2010/main" val="167197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3EE842B9-B327-4747-AA08-8BEDE22A4D84}" type="datetimeFigureOut">
              <a:rPr lang="de-DE" smtClean="0"/>
              <a:t>01.11.2024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5D44635-3192-4074-AAA4-C44E32F39DFC}" type="slidenum">
              <a:rPr lang="de-DE" smtClean="0"/>
              <a:t>‹Nr.›</a:t>
            </a:fld>
            <a:endParaRPr lang="de-DE"/>
          </a:p>
        </p:txBody>
      </p:sp>
    </p:spTree>
    <p:extLst>
      <p:ext uri="{BB962C8B-B14F-4D97-AF65-F5344CB8AC3E}">
        <p14:creationId xmlns:p14="http://schemas.microsoft.com/office/powerpoint/2010/main" val="365607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842B9-B327-4747-AA08-8BEDE22A4D84}" type="datetimeFigureOut">
              <a:rPr lang="de-DE" smtClean="0"/>
              <a:t>01.11.2024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5D44635-3192-4074-AAA4-C44E32F39DFC}" type="slidenum">
              <a:rPr lang="de-DE" smtClean="0"/>
              <a:t>‹Nr.›</a:t>
            </a:fld>
            <a:endParaRPr lang="de-DE"/>
          </a:p>
        </p:txBody>
      </p:sp>
    </p:spTree>
    <p:extLst>
      <p:ext uri="{BB962C8B-B14F-4D97-AF65-F5344CB8AC3E}">
        <p14:creationId xmlns:p14="http://schemas.microsoft.com/office/powerpoint/2010/main" val="345903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3EE842B9-B327-4747-AA08-8BEDE22A4D84}" type="datetimeFigureOut">
              <a:rPr lang="de-DE" smtClean="0"/>
              <a:t>01.11.2024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5D44635-3192-4074-AAA4-C44E32F39DFC}" type="slidenum">
              <a:rPr lang="de-DE" smtClean="0"/>
              <a:t>‹Nr.›</a:t>
            </a:fld>
            <a:endParaRPr lang="de-DE"/>
          </a:p>
        </p:txBody>
      </p:sp>
    </p:spTree>
    <p:extLst>
      <p:ext uri="{BB962C8B-B14F-4D97-AF65-F5344CB8AC3E}">
        <p14:creationId xmlns:p14="http://schemas.microsoft.com/office/powerpoint/2010/main" val="297682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3EE842B9-B327-4747-AA08-8BEDE22A4D84}" type="datetimeFigureOut">
              <a:rPr lang="de-DE" smtClean="0"/>
              <a:t>01.11.2024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5D44635-3192-4074-AAA4-C44E32F39DFC}" type="slidenum">
              <a:rPr lang="de-DE" smtClean="0"/>
              <a:t>‹Nr.›</a:t>
            </a:fld>
            <a:endParaRPr lang="de-DE"/>
          </a:p>
        </p:txBody>
      </p:sp>
    </p:spTree>
    <p:extLst>
      <p:ext uri="{BB962C8B-B14F-4D97-AF65-F5344CB8AC3E}">
        <p14:creationId xmlns:p14="http://schemas.microsoft.com/office/powerpoint/2010/main" val="350895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3EE842B9-B327-4747-AA08-8BEDE22A4D84}" type="datetimeFigureOut">
              <a:rPr lang="de-DE" smtClean="0"/>
              <a:t>01.11.2024</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85D44635-3192-4074-AAA4-C44E32F39DFC}" type="slidenum">
              <a:rPr lang="de-DE" smtClean="0"/>
              <a:t>‹Nr.›</a:t>
            </a:fld>
            <a:endParaRPr lang="de-DE"/>
          </a:p>
        </p:txBody>
      </p:sp>
    </p:spTree>
    <p:extLst>
      <p:ext uri="{BB962C8B-B14F-4D97-AF65-F5344CB8AC3E}">
        <p14:creationId xmlns:p14="http://schemas.microsoft.com/office/powerpoint/2010/main" val="1017597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2C0BCA8-511F-7DF7-36A5-F034E134FD87}"/>
              </a:ext>
            </a:extLst>
          </p:cNvPr>
          <p:cNvPicPr>
            <a:picLocks noChangeAspect="1"/>
          </p:cNvPicPr>
          <p:nvPr/>
        </p:nvPicPr>
        <p:blipFill>
          <a:blip r:embed="rId2"/>
          <a:stretch>
            <a:fillRect/>
          </a:stretch>
        </p:blipFill>
        <p:spPr>
          <a:xfrm>
            <a:off x="1538287" y="1266825"/>
            <a:ext cx="4105275" cy="1885950"/>
          </a:xfrm>
          <a:prstGeom prst="rect">
            <a:avLst/>
          </a:prstGeom>
        </p:spPr>
      </p:pic>
      <p:pic>
        <p:nvPicPr>
          <p:cNvPr id="10" name="Grafik 9">
            <a:extLst>
              <a:ext uri="{FF2B5EF4-FFF2-40B4-BE49-F238E27FC236}">
                <a16:creationId xmlns:a16="http://schemas.microsoft.com/office/drawing/2014/main" id="{86C7E111-1836-2DD4-F9C6-41BF4439643C}"/>
              </a:ext>
            </a:extLst>
          </p:cNvPr>
          <p:cNvPicPr>
            <a:picLocks noChangeAspect="1"/>
          </p:cNvPicPr>
          <p:nvPr/>
        </p:nvPicPr>
        <p:blipFill>
          <a:blip r:embed="rId3"/>
          <a:stretch>
            <a:fillRect/>
          </a:stretch>
        </p:blipFill>
        <p:spPr>
          <a:xfrm>
            <a:off x="588769" y="5690139"/>
            <a:ext cx="5680462" cy="3518987"/>
          </a:xfrm>
          <a:prstGeom prst="rect">
            <a:avLst/>
          </a:prstGeom>
        </p:spPr>
      </p:pic>
      <p:sp>
        <p:nvSpPr>
          <p:cNvPr id="12" name="Textfeld 11">
            <a:extLst>
              <a:ext uri="{FF2B5EF4-FFF2-40B4-BE49-F238E27FC236}">
                <a16:creationId xmlns:a16="http://schemas.microsoft.com/office/drawing/2014/main" id="{4CADF373-94A3-7EE8-C810-EA187BE82D0B}"/>
              </a:ext>
            </a:extLst>
          </p:cNvPr>
          <p:cNvSpPr txBox="1"/>
          <p:nvPr/>
        </p:nvSpPr>
        <p:spPr>
          <a:xfrm>
            <a:off x="732891" y="3451961"/>
            <a:ext cx="5953659" cy="1938992"/>
          </a:xfrm>
          <a:prstGeom prst="rect">
            <a:avLst/>
          </a:prstGeom>
          <a:noFill/>
        </p:spPr>
        <p:txBody>
          <a:bodyPr wrap="square">
            <a:spAutoFit/>
          </a:bodyPr>
          <a:lstStyle/>
          <a:p>
            <a:r>
              <a:rPr lang="de-DE" sz="2400" b="1" dirty="0"/>
              <a:t>Irrtümer und Klarstellungen </a:t>
            </a:r>
            <a:br>
              <a:rPr lang="de-DE" sz="2400" b="1" dirty="0"/>
            </a:br>
            <a:br>
              <a:rPr lang="de-DE" sz="2400" b="1" dirty="0"/>
            </a:br>
            <a:r>
              <a:rPr lang="de-DE" b="1" dirty="0"/>
              <a:t>Basisspiel</a:t>
            </a:r>
            <a:br>
              <a:rPr lang="de-DE" b="1" dirty="0"/>
            </a:br>
            <a:r>
              <a:rPr lang="de-DE" dirty="0"/>
              <a:t>- Seite 10. </a:t>
            </a:r>
          </a:p>
          <a:p>
            <a:r>
              <a:rPr lang="de-DE" dirty="0"/>
              <a:t>Der Spielplan: Die Kiste ist mit #1 markiert. Sie sollte in der Abbildung unten mit </a:t>
            </a:r>
            <a:r>
              <a:rPr lang="de-DE" b="1" u="sng" dirty="0"/>
              <a:t>#5 </a:t>
            </a:r>
            <a:r>
              <a:rPr lang="de-DE" dirty="0"/>
              <a:t>gekennzeichnet sein</a:t>
            </a:r>
          </a:p>
        </p:txBody>
      </p:sp>
    </p:spTree>
    <p:extLst>
      <p:ext uri="{BB962C8B-B14F-4D97-AF65-F5344CB8AC3E}">
        <p14:creationId xmlns:p14="http://schemas.microsoft.com/office/powerpoint/2010/main" val="1581158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798BA-9B95-B73B-9FB1-416ABDD6D2EA}"/>
            </a:ext>
          </a:extLst>
        </p:cNvPr>
        <p:cNvGrpSpPr/>
        <p:nvPr/>
      </p:nvGrpSpPr>
      <p:grpSpPr>
        <a:xfrm>
          <a:off x="0" y="0"/>
          <a:ext cx="0" cy="0"/>
          <a:chOff x="0" y="0"/>
          <a:chExt cx="0" cy="0"/>
        </a:xfrm>
      </p:grpSpPr>
      <p:pic>
        <p:nvPicPr>
          <p:cNvPr id="14" name="Grafik 13">
            <a:extLst>
              <a:ext uri="{FF2B5EF4-FFF2-40B4-BE49-F238E27FC236}">
                <a16:creationId xmlns:a16="http://schemas.microsoft.com/office/drawing/2014/main" id="{3B1EEBAA-D1EC-AE82-E440-BD68B399F0F4}"/>
              </a:ext>
            </a:extLst>
          </p:cNvPr>
          <p:cNvPicPr>
            <a:picLocks noChangeAspect="1"/>
          </p:cNvPicPr>
          <p:nvPr/>
        </p:nvPicPr>
        <p:blipFill>
          <a:blip r:embed="rId2"/>
          <a:stretch>
            <a:fillRect/>
          </a:stretch>
        </p:blipFill>
        <p:spPr>
          <a:xfrm>
            <a:off x="669074" y="956274"/>
            <a:ext cx="5953938" cy="8689531"/>
          </a:xfrm>
          <a:prstGeom prst="rect">
            <a:avLst/>
          </a:prstGeom>
        </p:spPr>
      </p:pic>
      <p:sp>
        <p:nvSpPr>
          <p:cNvPr id="15" name="Textfeld 14">
            <a:extLst>
              <a:ext uri="{FF2B5EF4-FFF2-40B4-BE49-F238E27FC236}">
                <a16:creationId xmlns:a16="http://schemas.microsoft.com/office/drawing/2014/main" id="{0C640C93-6E80-52AC-39B4-EEBBDF06F54D}"/>
              </a:ext>
            </a:extLst>
          </p:cNvPr>
          <p:cNvSpPr txBox="1"/>
          <p:nvPr/>
        </p:nvSpPr>
        <p:spPr>
          <a:xfrm>
            <a:off x="315022" y="439802"/>
            <a:ext cx="5963114" cy="369332"/>
          </a:xfrm>
          <a:prstGeom prst="rect">
            <a:avLst/>
          </a:prstGeom>
          <a:noFill/>
        </p:spPr>
        <p:txBody>
          <a:bodyPr wrap="square">
            <a:spAutoFit/>
          </a:bodyPr>
          <a:lstStyle/>
          <a:p>
            <a:r>
              <a:rPr lang="de-DE" b="1" dirty="0"/>
              <a:t>KARTE 4</a:t>
            </a:r>
          </a:p>
        </p:txBody>
      </p:sp>
    </p:spTree>
    <p:extLst>
      <p:ext uri="{BB962C8B-B14F-4D97-AF65-F5344CB8AC3E}">
        <p14:creationId xmlns:p14="http://schemas.microsoft.com/office/powerpoint/2010/main" val="695660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194B6-222F-9DBD-F894-C55E9F238865}"/>
            </a:ext>
          </a:extLst>
        </p:cNvPr>
        <p:cNvGrpSpPr/>
        <p:nvPr/>
      </p:nvGrpSpPr>
      <p:grpSpPr>
        <a:xfrm>
          <a:off x="0" y="0"/>
          <a:ext cx="0" cy="0"/>
          <a:chOff x="0" y="0"/>
          <a:chExt cx="0" cy="0"/>
        </a:xfrm>
      </p:grpSpPr>
      <p:sp>
        <p:nvSpPr>
          <p:cNvPr id="14" name="Textfeld 13">
            <a:extLst>
              <a:ext uri="{FF2B5EF4-FFF2-40B4-BE49-F238E27FC236}">
                <a16:creationId xmlns:a16="http://schemas.microsoft.com/office/drawing/2014/main" id="{E81CC323-0910-08EC-2A16-5EEC78B6616E}"/>
              </a:ext>
            </a:extLst>
          </p:cNvPr>
          <p:cNvSpPr txBox="1"/>
          <p:nvPr/>
        </p:nvSpPr>
        <p:spPr>
          <a:xfrm>
            <a:off x="315022" y="439802"/>
            <a:ext cx="5963114" cy="369332"/>
          </a:xfrm>
          <a:prstGeom prst="rect">
            <a:avLst/>
          </a:prstGeom>
          <a:noFill/>
        </p:spPr>
        <p:txBody>
          <a:bodyPr wrap="square">
            <a:spAutoFit/>
          </a:bodyPr>
          <a:lstStyle/>
          <a:p>
            <a:r>
              <a:rPr lang="de-DE" b="1" dirty="0"/>
              <a:t>KARTE 5</a:t>
            </a:r>
          </a:p>
        </p:txBody>
      </p:sp>
      <p:pic>
        <p:nvPicPr>
          <p:cNvPr id="16" name="Grafik 15">
            <a:extLst>
              <a:ext uri="{FF2B5EF4-FFF2-40B4-BE49-F238E27FC236}">
                <a16:creationId xmlns:a16="http://schemas.microsoft.com/office/drawing/2014/main" id="{75F6C736-C6CE-1928-EA0E-3145E88E10B6}"/>
              </a:ext>
            </a:extLst>
          </p:cNvPr>
          <p:cNvPicPr>
            <a:picLocks noChangeAspect="1"/>
          </p:cNvPicPr>
          <p:nvPr/>
        </p:nvPicPr>
        <p:blipFill>
          <a:blip r:embed="rId2"/>
          <a:stretch>
            <a:fillRect/>
          </a:stretch>
        </p:blipFill>
        <p:spPr>
          <a:xfrm>
            <a:off x="140172" y="1289242"/>
            <a:ext cx="6717828" cy="7977421"/>
          </a:xfrm>
          <a:prstGeom prst="rect">
            <a:avLst/>
          </a:prstGeom>
        </p:spPr>
      </p:pic>
    </p:spTree>
    <p:extLst>
      <p:ext uri="{BB962C8B-B14F-4D97-AF65-F5344CB8AC3E}">
        <p14:creationId xmlns:p14="http://schemas.microsoft.com/office/powerpoint/2010/main" val="3501702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AA08A-EA50-099F-469E-72F172DC0E3D}"/>
            </a:ext>
          </a:extLst>
        </p:cNvPr>
        <p:cNvGrpSpPr/>
        <p:nvPr/>
      </p:nvGrpSpPr>
      <p:grpSpPr>
        <a:xfrm>
          <a:off x="0" y="0"/>
          <a:ext cx="0" cy="0"/>
          <a:chOff x="0" y="0"/>
          <a:chExt cx="0" cy="0"/>
        </a:xfrm>
      </p:grpSpPr>
      <p:sp>
        <p:nvSpPr>
          <p:cNvPr id="17" name="Textfeld 16">
            <a:extLst>
              <a:ext uri="{FF2B5EF4-FFF2-40B4-BE49-F238E27FC236}">
                <a16:creationId xmlns:a16="http://schemas.microsoft.com/office/drawing/2014/main" id="{630A1BCC-D25C-CD44-C303-1367152D1587}"/>
              </a:ext>
            </a:extLst>
          </p:cNvPr>
          <p:cNvSpPr txBox="1"/>
          <p:nvPr/>
        </p:nvSpPr>
        <p:spPr>
          <a:xfrm>
            <a:off x="315022" y="439802"/>
            <a:ext cx="5963114" cy="369332"/>
          </a:xfrm>
          <a:prstGeom prst="rect">
            <a:avLst/>
          </a:prstGeom>
          <a:noFill/>
        </p:spPr>
        <p:txBody>
          <a:bodyPr wrap="square">
            <a:spAutoFit/>
          </a:bodyPr>
          <a:lstStyle/>
          <a:p>
            <a:r>
              <a:rPr lang="de-DE" b="1" dirty="0"/>
              <a:t>KARTE 6</a:t>
            </a:r>
          </a:p>
        </p:txBody>
      </p:sp>
      <p:pic>
        <p:nvPicPr>
          <p:cNvPr id="19" name="Grafik 18">
            <a:extLst>
              <a:ext uri="{FF2B5EF4-FFF2-40B4-BE49-F238E27FC236}">
                <a16:creationId xmlns:a16="http://schemas.microsoft.com/office/drawing/2014/main" id="{B9DED6B2-94BF-EF83-3347-C9AFC6C87E77}"/>
              </a:ext>
            </a:extLst>
          </p:cNvPr>
          <p:cNvPicPr>
            <a:picLocks noChangeAspect="1"/>
          </p:cNvPicPr>
          <p:nvPr/>
        </p:nvPicPr>
        <p:blipFill>
          <a:blip r:embed="rId2"/>
          <a:stretch>
            <a:fillRect/>
          </a:stretch>
        </p:blipFill>
        <p:spPr>
          <a:xfrm>
            <a:off x="59247" y="1099905"/>
            <a:ext cx="6798753" cy="7899129"/>
          </a:xfrm>
          <a:prstGeom prst="rect">
            <a:avLst/>
          </a:prstGeom>
        </p:spPr>
      </p:pic>
    </p:spTree>
    <p:extLst>
      <p:ext uri="{BB962C8B-B14F-4D97-AF65-F5344CB8AC3E}">
        <p14:creationId xmlns:p14="http://schemas.microsoft.com/office/powerpoint/2010/main" val="336866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02878-94B1-0EEB-0AA4-570B1FCBD4C2}"/>
            </a:ext>
          </a:extLst>
        </p:cNvPr>
        <p:cNvGrpSpPr/>
        <p:nvPr/>
      </p:nvGrpSpPr>
      <p:grpSpPr>
        <a:xfrm>
          <a:off x="0" y="0"/>
          <a:ext cx="0" cy="0"/>
          <a:chOff x="0" y="0"/>
          <a:chExt cx="0" cy="0"/>
        </a:xfrm>
      </p:grpSpPr>
      <p:sp>
        <p:nvSpPr>
          <p:cNvPr id="17" name="Textfeld 16">
            <a:extLst>
              <a:ext uri="{FF2B5EF4-FFF2-40B4-BE49-F238E27FC236}">
                <a16:creationId xmlns:a16="http://schemas.microsoft.com/office/drawing/2014/main" id="{16749ACC-C6D5-1438-B3AB-7018903E19AA}"/>
              </a:ext>
            </a:extLst>
          </p:cNvPr>
          <p:cNvSpPr txBox="1"/>
          <p:nvPr/>
        </p:nvSpPr>
        <p:spPr>
          <a:xfrm>
            <a:off x="546409" y="596775"/>
            <a:ext cx="5820937" cy="8309967"/>
          </a:xfrm>
          <a:prstGeom prst="rect">
            <a:avLst/>
          </a:prstGeom>
          <a:noFill/>
        </p:spPr>
        <p:txBody>
          <a:bodyPr wrap="square">
            <a:spAutoFit/>
          </a:bodyPr>
          <a:lstStyle/>
          <a:p>
            <a:r>
              <a:rPr lang="de-DE" sz="1600" b="1" dirty="0"/>
              <a:t>Der Schläfer des Syndikats</a:t>
            </a:r>
          </a:p>
          <a:p>
            <a:r>
              <a:rPr lang="de-DE" sz="1300" b="1" u="sng" dirty="0"/>
              <a:t>Missionen:</a:t>
            </a:r>
          </a:p>
          <a:p>
            <a:r>
              <a:rPr lang="de-DE" sz="1300" dirty="0"/>
              <a:t>In den Missionen 3, 4 und 6 muss ein rotes Zielplättchen platziert werden. Entschuldigung, das war ein Fehler, es gibt keine roten Zielplättchen in der Box. Bitte nutzen Sie es durch etwas Anderes, wie z.B. ein rotes Ringplättchen.</a:t>
            </a:r>
          </a:p>
          <a:p>
            <a:pPr marL="285750" indent="-285750">
              <a:buFontTx/>
              <a:buChar char="-"/>
            </a:pPr>
            <a:endParaRPr lang="de-DE" sz="1200" dirty="0"/>
          </a:p>
          <a:p>
            <a:r>
              <a:rPr lang="de-DE" sz="1600" b="1" dirty="0"/>
              <a:t>Klarstellung (FAQ)</a:t>
            </a:r>
          </a:p>
          <a:p>
            <a:r>
              <a:rPr lang="de-DE" sz="1300" b="1" u="sng" dirty="0"/>
              <a:t>Alien-Aktivierung:</a:t>
            </a:r>
          </a:p>
          <a:p>
            <a:r>
              <a:rPr lang="de-DE" sz="1300" b="1" dirty="0"/>
              <a:t>F: </a:t>
            </a:r>
            <a:r>
              <a:rPr lang="de-DE" sz="1300" dirty="0"/>
              <a:t>Wenn auf einer Karte steht, dass ein Alien „sich bis zu x Bereiche bewegt und die Besatzung angreift“ und sich mehr als ein Besatzungsmitglied in seinem Bereich befindet, greift er dann alle Besatzungsmitglieder an oder nur eines? </a:t>
            </a:r>
          </a:p>
          <a:p>
            <a:r>
              <a:rPr lang="de-DE" sz="1300" b="1" dirty="0"/>
              <a:t>A: </a:t>
            </a:r>
            <a:r>
              <a:rPr lang="de-DE" sz="1300" dirty="0"/>
              <a:t>Es greift nur ein Besatzungsmitglied an, nach Wahl des Spielers.</a:t>
            </a:r>
          </a:p>
          <a:p>
            <a:endParaRPr lang="de-DE" sz="1300" dirty="0"/>
          </a:p>
          <a:p>
            <a:r>
              <a:rPr lang="de-DE" sz="1300" b="1" dirty="0"/>
              <a:t>F: </a:t>
            </a:r>
            <a:r>
              <a:rPr lang="de-DE" sz="1300" dirty="0"/>
              <a:t>Wenn Aliens die nächstgelegene Tür angreifen müssen, greifen sie dann auch verschlossene blaue oder rote Türen an?</a:t>
            </a:r>
          </a:p>
          <a:p>
            <a:r>
              <a:rPr lang="de-DE" sz="1300" b="1" dirty="0"/>
              <a:t>A: </a:t>
            </a:r>
            <a:r>
              <a:rPr lang="de-DE" sz="1300" dirty="0"/>
              <a:t>Nein, die roten und blauen Türen sind befestigt; sie können nicht aufgebrochen werden, und die Aliens greifen diese Türen nicht an.</a:t>
            </a:r>
          </a:p>
          <a:p>
            <a:endParaRPr lang="de-DE" sz="1300" dirty="0"/>
          </a:p>
          <a:p>
            <a:r>
              <a:rPr lang="de-DE" sz="1300" b="1" u="sng" dirty="0"/>
              <a:t>Herstellbare Gegenstände:</a:t>
            </a:r>
          </a:p>
          <a:p>
            <a:r>
              <a:rPr lang="de-DE" sz="1300" b="1" dirty="0"/>
              <a:t>F: </a:t>
            </a:r>
            <a:r>
              <a:rPr lang="de-DE" sz="1300" dirty="0"/>
              <a:t>Wenn ich einen Gegenstand herstelle, wähle ich dann eine beliebige Karte aus dem Stapel oder muss ich die oberste Karte vom Stapel ziehen oder ziehe ich eine zufällige Karte?</a:t>
            </a:r>
          </a:p>
          <a:p>
            <a:r>
              <a:rPr lang="de-DE" sz="1300" b="1" dirty="0"/>
              <a:t>A: </a:t>
            </a:r>
            <a:r>
              <a:rPr lang="de-DE" sz="1300" dirty="0"/>
              <a:t>Du kannst wählen, welche Karte du herstellen möchtest.</a:t>
            </a:r>
          </a:p>
          <a:p>
            <a:endParaRPr lang="de-DE" sz="1300" dirty="0"/>
          </a:p>
          <a:p>
            <a:r>
              <a:rPr lang="de-DE" sz="1300" b="1" dirty="0"/>
              <a:t>F: </a:t>
            </a:r>
            <a:r>
              <a:rPr lang="de-DE" sz="1300" dirty="0"/>
              <a:t>Wie benutze ich das Exoskelett?</a:t>
            </a:r>
          </a:p>
          <a:p>
            <a:r>
              <a:rPr lang="de-DE" sz="1300" b="1" dirty="0"/>
              <a:t>A: </a:t>
            </a:r>
            <a:r>
              <a:rPr lang="de-DE" sz="1300" dirty="0"/>
              <a:t>Das Exoskelett gibt dir einen Angriffsbonus von +1.</a:t>
            </a:r>
          </a:p>
          <a:p>
            <a:endParaRPr lang="de-DE" sz="1300" dirty="0"/>
          </a:p>
          <a:p>
            <a:r>
              <a:rPr lang="de-DE" sz="1300" b="1" u="sng" dirty="0"/>
              <a:t>Gegenstände:</a:t>
            </a:r>
          </a:p>
          <a:p>
            <a:r>
              <a:rPr lang="de-DE" sz="1300" b="1" dirty="0"/>
              <a:t>F: </a:t>
            </a:r>
            <a:r>
              <a:rPr lang="de-DE" sz="1300" dirty="0"/>
              <a:t>Wie benutze ich das Nachtsichtgerät?</a:t>
            </a:r>
          </a:p>
          <a:p>
            <a:r>
              <a:rPr lang="de-DE" sz="1300" b="1" dirty="0"/>
              <a:t>A: </a:t>
            </a:r>
            <a:r>
              <a:rPr lang="de-DE" sz="1300" dirty="0"/>
              <a:t>Nachtsicht erhöht die Reichweite um 1 Gebiet.</a:t>
            </a:r>
          </a:p>
          <a:p>
            <a:endParaRPr lang="de-DE" sz="1300" dirty="0"/>
          </a:p>
          <a:p>
            <a:r>
              <a:rPr lang="de-DE" sz="1300" b="1" u="sng" dirty="0"/>
              <a:t>Feuerlöschsystem:</a:t>
            </a:r>
          </a:p>
          <a:p>
            <a:r>
              <a:rPr lang="de-DE" sz="1300" b="1" dirty="0"/>
              <a:t>F: </a:t>
            </a:r>
            <a:r>
              <a:rPr lang="de-DE" sz="1300" dirty="0"/>
              <a:t>Was passiert mit der Alien-Bedrohungskarte, wenn das Feuerlöschsystem in einem unerforschten Sektor eingesetzt wird?</a:t>
            </a:r>
          </a:p>
          <a:p>
            <a:r>
              <a:rPr lang="de-DE" sz="1300" b="1" dirty="0"/>
              <a:t>A: </a:t>
            </a:r>
            <a:r>
              <a:rPr lang="de-DE" sz="1300" dirty="0"/>
              <a:t>Alle Aliens werden getötet und die Alien-Bedrohungskarte wird entfernt.</a:t>
            </a:r>
          </a:p>
          <a:p>
            <a:endParaRPr lang="de-DE" sz="1300" dirty="0"/>
          </a:p>
          <a:p>
            <a:r>
              <a:rPr lang="de-DE" sz="1300" b="1" u="sng" dirty="0"/>
              <a:t>Kompromittierte Sektoren:</a:t>
            </a:r>
          </a:p>
          <a:p>
            <a:r>
              <a:rPr lang="de-DE" sz="1300" b="1" dirty="0"/>
              <a:t>F: </a:t>
            </a:r>
            <a:r>
              <a:rPr lang="de-DE" sz="1300" dirty="0"/>
              <a:t>Was passiert mit der Alien-Bedrohungskarten, wenn ein unerforschter Sektor kompromittiert wird?</a:t>
            </a:r>
          </a:p>
          <a:p>
            <a:r>
              <a:rPr lang="de-DE" sz="1300" b="1" dirty="0"/>
              <a:t>A: </a:t>
            </a:r>
            <a:r>
              <a:rPr lang="de-DE" sz="1300" dirty="0"/>
              <a:t>Nichts, Aliens sind von kompromittierten Sektoren nicht betroffen.</a:t>
            </a:r>
          </a:p>
        </p:txBody>
      </p:sp>
    </p:spTree>
    <p:extLst>
      <p:ext uri="{BB962C8B-B14F-4D97-AF65-F5344CB8AC3E}">
        <p14:creationId xmlns:p14="http://schemas.microsoft.com/office/powerpoint/2010/main" val="242805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8EA08-C539-7627-9AFD-3791422E1C39}"/>
            </a:ext>
          </a:extLst>
        </p:cNvPr>
        <p:cNvGrpSpPr/>
        <p:nvPr/>
      </p:nvGrpSpPr>
      <p:grpSpPr>
        <a:xfrm>
          <a:off x="0" y="0"/>
          <a:ext cx="0" cy="0"/>
          <a:chOff x="0" y="0"/>
          <a:chExt cx="0" cy="0"/>
        </a:xfrm>
      </p:grpSpPr>
      <p:sp>
        <p:nvSpPr>
          <p:cNvPr id="17" name="Textfeld 16">
            <a:extLst>
              <a:ext uri="{FF2B5EF4-FFF2-40B4-BE49-F238E27FC236}">
                <a16:creationId xmlns:a16="http://schemas.microsoft.com/office/drawing/2014/main" id="{CA18C639-320E-6C43-CB00-FE812FF53CE2}"/>
              </a:ext>
            </a:extLst>
          </p:cNvPr>
          <p:cNvSpPr txBox="1"/>
          <p:nvPr/>
        </p:nvSpPr>
        <p:spPr>
          <a:xfrm>
            <a:off x="546409" y="607924"/>
            <a:ext cx="5820937" cy="1692771"/>
          </a:xfrm>
          <a:prstGeom prst="rect">
            <a:avLst/>
          </a:prstGeom>
          <a:noFill/>
        </p:spPr>
        <p:txBody>
          <a:bodyPr wrap="square">
            <a:spAutoFit/>
          </a:bodyPr>
          <a:lstStyle/>
          <a:p>
            <a:r>
              <a:rPr lang="de-DE" sz="1300" b="1" u="sng" dirty="0"/>
              <a:t>Drohne:</a:t>
            </a:r>
          </a:p>
          <a:p>
            <a:r>
              <a:rPr lang="de-DE" sz="1300" b="1" dirty="0"/>
              <a:t>F: </a:t>
            </a:r>
            <a:r>
              <a:rPr lang="de-DE" sz="1300" dirty="0"/>
              <a:t>Wenn die Drohne als erste einen Raum betritt, lösen wir dann die Alien-Verseuchungskarte auf oder nicht?</a:t>
            </a:r>
          </a:p>
          <a:p>
            <a:r>
              <a:rPr lang="de-DE" sz="1300" b="1" dirty="0"/>
              <a:t>A: </a:t>
            </a:r>
            <a:r>
              <a:rPr lang="de-DE" sz="1300" dirty="0"/>
              <a:t>Nein. Die Drohne kann keine Aliens entdecken.</a:t>
            </a:r>
          </a:p>
          <a:p>
            <a:endParaRPr lang="de-DE" sz="1300" dirty="0"/>
          </a:p>
          <a:p>
            <a:r>
              <a:rPr lang="de-DE" sz="1300" b="1" dirty="0"/>
              <a:t>F: </a:t>
            </a:r>
            <a:r>
              <a:rPr lang="de-DE" sz="1300" dirty="0"/>
              <a:t>Wenn ein Alien einen unerforschten Sektor betritt, lösen wir dann die Verseuchungskarte in diesem Sektor auf?</a:t>
            </a:r>
          </a:p>
          <a:p>
            <a:r>
              <a:rPr lang="de-DE" sz="1300" b="1" dirty="0"/>
              <a:t>A: </a:t>
            </a:r>
            <a:r>
              <a:rPr lang="de-DE" sz="1300" dirty="0"/>
              <a:t>Ja.</a:t>
            </a:r>
          </a:p>
        </p:txBody>
      </p:sp>
    </p:spTree>
    <p:extLst>
      <p:ext uri="{BB962C8B-B14F-4D97-AF65-F5344CB8AC3E}">
        <p14:creationId xmlns:p14="http://schemas.microsoft.com/office/powerpoint/2010/main" val="4005505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a:extLst>
              <a:ext uri="{FF2B5EF4-FFF2-40B4-BE49-F238E27FC236}">
                <a16:creationId xmlns:a16="http://schemas.microsoft.com/office/drawing/2014/main" id="{771F9C51-C415-D37E-675D-E56CEDF9BC69}"/>
              </a:ext>
            </a:extLst>
          </p:cNvPr>
          <p:cNvGraphicFramePr>
            <a:graphicFrameLocks noChangeAspect="1"/>
          </p:cNvGraphicFramePr>
          <p:nvPr>
            <p:extLst>
              <p:ext uri="{D42A27DB-BD31-4B8C-83A1-F6EECF244321}">
                <p14:modId xmlns:p14="http://schemas.microsoft.com/office/powerpoint/2010/main" val="1764534187"/>
              </p:ext>
            </p:extLst>
          </p:nvPr>
        </p:nvGraphicFramePr>
        <p:xfrm>
          <a:off x="-7296150" y="0"/>
          <a:ext cx="6859947" cy="9679259"/>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4" name="Objekt 3">
                        <a:extLst>
                          <a:ext uri="{FF2B5EF4-FFF2-40B4-BE49-F238E27FC236}">
                            <a16:creationId xmlns:a16="http://schemas.microsoft.com/office/drawing/2014/main" id="{771F9C51-C415-D37E-675D-E56CEDF9BC69}"/>
                          </a:ext>
                        </a:extLst>
                      </p:cNvPr>
                      <p:cNvPicPr/>
                      <p:nvPr/>
                    </p:nvPicPr>
                    <p:blipFill>
                      <a:blip r:embed="rId3"/>
                      <a:stretch>
                        <a:fillRect/>
                      </a:stretch>
                    </p:blipFill>
                    <p:spPr>
                      <a:xfrm>
                        <a:off x="-7296150" y="0"/>
                        <a:ext cx="6859947" cy="9679259"/>
                      </a:xfrm>
                      <a:prstGeom prst="rect">
                        <a:avLst/>
                      </a:prstGeom>
                    </p:spPr>
                  </p:pic>
                </p:oleObj>
              </mc:Fallback>
            </mc:AlternateContent>
          </a:graphicData>
        </a:graphic>
      </p:graphicFrame>
      <p:pic>
        <p:nvPicPr>
          <p:cNvPr id="9" name="Grafik 8">
            <a:extLst>
              <a:ext uri="{FF2B5EF4-FFF2-40B4-BE49-F238E27FC236}">
                <a16:creationId xmlns:a16="http://schemas.microsoft.com/office/drawing/2014/main" id="{08A32E4B-3DF3-0F3A-2E61-1103BFDAB0E7}"/>
              </a:ext>
            </a:extLst>
          </p:cNvPr>
          <p:cNvPicPr>
            <a:picLocks noChangeAspect="1"/>
          </p:cNvPicPr>
          <p:nvPr/>
        </p:nvPicPr>
        <p:blipFill>
          <a:blip r:embed="rId4"/>
          <a:stretch>
            <a:fillRect/>
          </a:stretch>
        </p:blipFill>
        <p:spPr>
          <a:xfrm>
            <a:off x="867749" y="1209323"/>
            <a:ext cx="3409950" cy="2971800"/>
          </a:xfrm>
          <a:prstGeom prst="rect">
            <a:avLst/>
          </a:prstGeom>
        </p:spPr>
      </p:pic>
      <p:pic>
        <p:nvPicPr>
          <p:cNvPr id="11" name="Grafik 10">
            <a:extLst>
              <a:ext uri="{FF2B5EF4-FFF2-40B4-BE49-F238E27FC236}">
                <a16:creationId xmlns:a16="http://schemas.microsoft.com/office/drawing/2014/main" id="{CD8053F6-0322-0517-123B-BAC0269E28F0}"/>
              </a:ext>
            </a:extLst>
          </p:cNvPr>
          <p:cNvPicPr>
            <a:picLocks noChangeAspect="1"/>
          </p:cNvPicPr>
          <p:nvPr/>
        </p:nvPicPr>
        <p:blipFill>
          <a:blip r:embed="rId5"/>
          <a:stretch>
            <a:fillRect/>
          </a:stretch>
        </p:blipFill>
        <p:spPr>
          <a:xfrm>
            <a:off x="847725" y="5303817"/>
            <a:ext cx="2581275" cy="3867150"/>
          </a:xfrm>
          <a:prstGeom prst="rect">
            <a:avLst/>
          </a:prstGeom>
        </p:spPr>
      </p:pic>
      <p:sp>
        <p:nvSpPr>
          <p:cNvPr id="13" name="Textfeld 12">
            <a:extLst>
              <a:ext uri="{FF2B5EF4-FFF2-40B4-BE49-F238E27FC236}">
                <a16:creationId xmlns:a16="http://schemas.microsoft.com/office/drawing/2014/main" id="{2DFA2F18-BA32-515A-E082-05845DC949ED}"/>
              </a:ext>
            </a:extLst>
          </p:cNvPr>
          <p:cNvSpPr txBox="1"/>
          <p:nvPr/>
        </p:nvSpPr>
        <p:spPr>
          <a:xfrm>
            <a:off x="769434" y="594836"/>
            <a:ext cx="5949480" cy="4708981"/>
          </a:xfrm>
          <a:prstGeom prst="rect">
            <a:avLst/>
          </a:prstGeom>
          <a:noFill/>
        </p:spPr>
        <p:txBody>
          <a:bodyPr wrap="square">
            <a:spAutoFit/>
          </a:bodyPr>
          <a:lstStyle/>
          <a:p>
            <a:pPr marL="285750" indent="-285750">
              <a:buFontTx/>
              <a:buChar char="-"/>
            </a:pPr>
            <a:r>
              <a:rPr lang="de-DE" sz="1600" dirty="0"/>
              <a:t>Seite 23 </a:t>
            </a:r>
          </a:p>
          <a:p>
            <a:r>
              <a:rPr lang="de-DE" sz="1600" dirty="0"/>
              <a:t>	Zweite Spalte oben.</a:t>
            </a:r>
          </a:p>
          <a:p>
            <a:r>
              <a:rPr lang="de-DE" dirty="0"/>
              <a:t>						</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sz="2000" b="1" u="sng" dirty="0"/>
              <a:t>Karten</a:t>
            </a:r>
            <a:endParaRPr lang="de-DE" b="1" u="sng" dirty="0"/>
          </a:p>
          <a:p>
            <a:r>
              <a:rPr lang="de-DE" sz="1600" dirty="0"/>
              <a:t>- Gegenstandskarte „USB KEY“: Der korrekte Text lautet: Lege ein „Erfolg“-Plättchen auf einen Notfall.</a:t>
            </a:r>
          </a:p>
        </p:txBody>
      </p:sp>
      <p:sp>
        <p:nvSpPr>
          <p:cNvPr id="15" name="Textfeld 14">
            <a:extLst>
              <a:ext uri="{FF2B5EF4-FFF2-40B4-BE49-F238E27FC236}">
                <a16:creationId xmlns:a16="http://schemas.microsoft.com/office/drawing/2014/main" id="{F41ECF5F-2166-7536-4637-5BE580AD3E9C}"/>
              </a:ext>
            </a:extLst>
          </p:cNvPr>
          <p:cNvSpPr txBox="1"/>
          <p:nvPr/>
        </p:nvSpPr>
        <p:spPr>
          <a:xfrm>
            <a:off x="4352925" y="1042058"/>
            <a:ext cx="2365989" cy="2308324"/>
          </a:xfrm>
          <a:prstGeom prst="rect">
            <a:avLst/>
          </a:prstGeom>
          <a:noFill/>
        </p:spPr>
        <p:txBody>
          <a:bodyPr wrap="square">
            <a:spAutoFit/>
          </a:bodyPr>
          <a:lstStyle/>
          <a:p>
            <a:r>
              <a:rPr lang="de-DE" dirty="0"/>
              <a:t>Der richtige Satz lautet: „Technik-Karten sind mit einem gelben </a:t>
            </a:r>
            <a:r>
              <a:rPr lang="de-DE" b="1" u="sng" dirty="0"/>
              <a:t>DREIECK</a:t>
            </a:r>
            <a:r>
              <a:rPr lang="de-DE" dirty="0"/>
              <a:t> und Wissenschafts-Karten sind mit einem gelben </a:t>
            </a:r>
            <a:r>
              <a:rPr lang="de-DE" b="1" u="sng" dirty="0"/>
              <a:t>RECHTECK</a:t>
            </a:r>
            <a:r>
              <a:rPr lang="de-DE" dirty="0"/>
              <a:t> gekennzeichnet.“</a:t>
            </a:r>
          </a:p>
        </p:txBody>
      </p:sp>
    </p:spTree>
    <p:extLst>
      <p:ext uri="{BB962C8B-B14F-4D97-AF65-F5344CB8AC3E}">
        <p14:creationId xmlns:p14="http://schemas.microsoft.com/office/powerpoint/2010/main" val="74202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3E0558B-4261-E695-CB17-E6794B16ABB5}"/>
              </a:ext>
            </a:extLst>
          </p:cNvPr>
          <p:cNvPicPr>
            <a:picLocks noChangeAspect="1"/>
          </p:cNvPicPr>
          <p:nvPr/>
        </p:nvPicPr>
        <p:blipFill>
          <a:blip r:embed="rId2"/>
          <a:stretch>
            <a:fillRect/>
          </a:stretch>
        </p:blipFill>
        <p:spPr>
          <a:xfrm>
            <a:off x="172495" y="2374512"/>
            <a:ext cx="6300433" cy="6970209"/>
          </a:xfrm>
          <a:prstGeom prst="rect">
            <a:avLst/>
          </a:prstGeom>
        </p:spPr>
      </p:pic>
      <p:sp>
        <p:nvSpPr>
          <p:cNvPr id="8" name="Textfeld 7">
            <a:extLst>
              <a:ext uri="{FF2B5EF4-FFF2-40B4-BE49-F238E27FC236}">
                <a16:creationId xmlns:a16="http://schemas.microsoft.com/office/drawing/2014/main" id="{1E63CECB-5CE5-1493-4E44-741153ACB575}"/>
              </a:ext>
            </a:extLst>
          </p:cNvPr>
          <p:cNvSpPr txBox="1"/>
          <p:nvPr/>
        </p:nvSpPr>
        <p:spPr>
          <a:xfrm>
            <a:off x="970156" y="804540"/>
            <a:ext cx="5614638" cy="1477328"/>
          </a:xfrm>
          <a:prstGeom prst="rect">
            <a:avLst/>
          </a:prstGeom>
          <a:noFill/>
        </p:spPr>
        <p:txBody>
          <a:bodyPr wrap="square">
            <a:spAutoFit/>
          </a:bodyPr>
          <a:lstStyle/>
          <a:p>
            <a:r>
              <a:rPr lang="de-DE" dirty="0"/>
              <a:t>- Alien Boss ID Cards (alle): </a:t>
            </a:r>
            <a:br>
              <a:rPr lang="de-DE" dirty="0"/>
            </a:br>
            <a:r>
              <a:rPr lang="de-DE" dirty="0"/>
              <a:t>Die Symbole für </a:t>
            </a:r>
            <a:r>
              <a:rPr lang="de-DE" b="1" dirty="0"/>
              <a:t>Angriffsbonus</a:t>
            </a:r>
            <a:r>
              <a:rPr lang="de-DE" dirty="0"/>
              <a:t> und </a:t>
            </a:r>
            <a:r>
              <a:rPr lang="de-DE" b="1" dirty="0"/>
              <a:t>Anzahl der zugefügten Wunden</a:t>
            </a:r>
            <a:r>
              <a:rPr lang="de-DE" dirty="0"/>
              <a:t> sind vertauscht. Die Werte befinden sich an den korrekten Stellen, nur die Symbole sind vertauscht.</a:t>
            </a:r>
          </a:p>
        </p:txBody>
      </p:sp>
    </p:spTree>
    <p:extLst>
      <p:ext uri="{BB962C8B-B14F-4D97-AF65-F5344CB8AC3E}">
        <p14:creationId xmlns:p14="http://schemas.microsoft.com/office/powerpoint/2010/main" val="3982477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798BA-9B95-B73B-9FB1-416ABDD6D2EA}"/>
            </a:ext>
          </a:extLst>
        </p:cNvPr>
        <p:cNvGrpSpPr/>
        <p:nvPr/>
      </p:nvGrpSpPr>
      <p:grpSpPr>
        <a:xfrm>
          <a:off x="0" y="0"/>
          <a:ext cx="0" cy="0"/>
          <a:chOff x="0" y="0"/>
          <a:chExt cx="0" cy="0"/>
        </a:xfrm>
      </p:grpSpPr>
      <p:pic>
        <p:nvPicPr>
          <p:cNvPr id="7" name="Grafik 6">
            <a:extLst>
              <a:ext uri="{FF2B5EF4-FFF2-40B4-BE49-F238E27FC236}">
                <a16:creationId xmlns:a16="http://schemas.microsoft.com/office/drawing/2014/main" id="{18AC47C1-BFDB-4BE8-6067-EF621DEDF05A}"/>
              </a:ext>
            </a:extLst>
          </p:cNvPr>
          <p:cNvPicPr>
            <a:picLocks noChangeAspect="1"/>
          </p:cNvPicPr>
          <p:nvPr/>
        </p:nvPicPr>
        <p:blipFill>
          <a:blip r:embed="rId2"/>
          <a:stretch>
            <a:fillRect/>
          </a:stretch>
        </p:blipFill>
        <p:spPr>
          <a:xfrm>
            <a:off x="758282" y="1897797"/>
            <a:ext cx="4962293" cy="5375817"/>
          </a:xfrm>
          <a:prstGeom prst="rect">
            <a:avLst/>
          </a:prstGeom>
        </p:spPr>
      </p:pic>
      <p:sp>
        <p:nvSpPr>
          <p:cNvPr id="9" name="Textfeld 8">
            <a:extLst>
              <a:ext uri="{FF2B5EF4-FFF2-40B4-BE49-F238E27FC236}">
                <a16:creationId xmlns:a16="http://schemas.microsoft.com/office/drawing/2014/main" id="{A9BC9F1B-369D-121C-FB32-63D6AE48ED4E}"/>
              </a:ext>
            </a:extLst>
          </p:cNvPr>
          <p:cNvSpPr txBox="1"/>
          <p:nvPr/>
        </p:nvSpPr>
        <p:spPr>
          <a:xfrm>
            <a:off x="758281" y="403445"/>
            <a:ext cx="5765181" cy="8125301"/>
          </a:xfrm>
          <a:prstGeom prst="rect">
            <a:avLst/>
          </a:prstGeom>
          <a:noFill/>
        </p:spPr>
        <p:txBody>
          <a:bodyPr wrap="square">
            <a:spAutoFit/>
          </a:bodyPr>
          <a:lstStyle/>
          <a:p>
            <a:pPr marL="285750" indent="-285750">
              <a:buFontTx/>
              <a:buChar char="-"/>
            </a:pPr>
            <a:r>
              <a:rPr lang="de-DE" dirty="0"/>
              <a:t>Herstellbares kleines </a:t>
            </a:r>
            <a:r>
              <a:rPr lang="de-DE" dirty="0" err="1"/>
              <a:t>Medikit</a:t>
            </a:r>
            <a:r>
              <a:rPr lang="de-DE" dirty="0"/>
              <a:t>: </a:t>
            </a:r>
            <a:br>
              <a:rPr lang="de-DE" dirty="0"/>
            </a:br>
            <a:r>
              <a:rPr lang="de-DE" dirty="0"/>
              <a:t>Auf der Karte befindet sich ein </a:t>
            </a:r>
            <a:r>
              <a:rPr lang="de-DE" b="1" u="sng" dirty="0"/>
              <a:t>Wissenschaftssymbol</a:t>
            </a:r>
            <a:r>
              <a:rPr lang="de-DE" dirty="0"/>
              <a:t>. Es sollte stattdessen ein </a:t>
            </a:r>
            <a:r>
              <a:rPr lang="de-DE" b="1" u="sng" dirty="0"/>
              <a:t>Zerbrechlichkeitssymbol</a:t>
            </a:r>
            <a:r>
              <a:rPr lang="de-DE" dirty="0"/>
              <a:t> sein.</a:t>
            </a:r>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r>
              <a:rPr lang="de-DE" dirty="0"/>
              <a:t>Dr. </a:t>
            </a:r>
            <a:r>
              <a:rPr lang="de-DE" dirty="0" err="1"/>
              <a:t>Blare</a:t>
            </a:r>
            <a:r>
              <a:rPr lang="de-DE" dirty="0"/>
              <a:t> Verhaltenskarten: </a:t>
            </a:r>
            <a:br>
              <a:rPr lang="de-DE" dirty="0"/>
            </a:br>
            <a:r>
              <a:rPr lang="de-DE" dirty="0"/>
              <a:t>Das gelbe </a:t>
            </a:r>
            <a:r>
              <a:rPr lang="de-DE" b="1" u="sng" dirty="0"/>
              <a:t>Symbol für die Spezialaktivierung</a:t>
            </a:r>
            <a:r>
              <a:rPr lang="de-DE" dirty="0"/>
              <a:t> fehlt.</a:t>
            </a:r>
          </a:p>
        </p:txBody>
      </p:sp>
    </p:spTree>
    <p:extLst>
      <p:ext uri="{BB962C8B-B14F-4D97-AF65-F5344CB8AC3E}">
        <p14:creationId xmlns:p14="http://schemas.microsoft.com/office/powerpoint/2010/main" val="75115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194B6-222F-9DBD-F894-C55E9F238865}"/>
            </a:ext>
          </a:extLst>
        </p:cNvPr>
        <p:cNvGrpSpPr/>
        <p:nvPr/>
      </p:nvGrpSpPr>
      <p:grpSpPr>
        <a:xfrm>
          <a:off x="0" y="0"/>
          <a:ext cx="0" cy="0"/>
          <a:chOff x="0" y="0"/>
          <a:chExt cx="0" cy="0"/>
        </a:xfrm>
      </p:grpSpPr>
      <p:pic>
        <p:nvPicPr>
          <p:cNvPr id="8" name="Grafik 7">
            <a:extLst>
              <a:ext uri="{FF2B5EF4-FFF2-40B4-BE49-F238E27FC236}">
                <a16:creationId xmlns:a16="http://schemas.microsoft.com/office/drawing/2014/main" id="{864E5760-6A2D-74A8-1199-ACD9D478E8D4}"/>
              </a:ext>
            </a:extLst>
          </p:cNvPr>
          <p:cNvPicPr>
            <a:picLocks noChangeAspect="1"/>
          </p:cNvPicPr>
          <p:nvPr/>
        </p:nvPicPr>
        <p:blipFill>
          <a:blip r:embed="rId2"/>
          <a:stretch>
            <a:fillRect/>
          </a:stretch>
        </p:blipFill>
        <p:spPr>
          <a:xfrm>
            <a:off x="1890829" y="2974475"/>
            <a:ext cx="2485685" cy="3341223"/>
          </a:xfrm>
          <a:prstGeom prst="rect">
            <a:avLst/>
          </a:prstGeom>
        </p:spPr>
      </p:pic>
      <p:pic>
        <p:nvPicPr>
          <p:cNvPr id="10" name="Grafik 9">
            <a:extLst>
              <a:ext uri="{FF2B5EF4-FFF2-40B4-BE49-F238E27FC236}">
                <a16:creationId xmlns:a16="http://schemas.microsoft.com/office/drawing/2014/main" id="{A51A1494-A1BC-C223-1606-F62E37EA8FF3}"/>
              </a:ext>
            </a:extLst>
          </p:cNvPr>
          <p:cNvPicPr>
            <a:picLocks noChangeAspect="1"/>
          </p:cNvPicPr>
          <p:nvPr/>
        </p:nvPicPr>
        <p:blipFill>
          <a:blip r:embed="rId3"/>
          <a:stretch>
            <a:fillRect/>
          </a:stretch>
        </p:blipFill>
        <p:spPr>
          <a:xfrm>
            <a:off x="2000661" y="6650528"/>
            <a:ext cx="2266020" cy="3133119"/>
          </a:xfrm>
          <a:prstGeom prst="rect">
            <a:avLst/>
          </a:prstGeom>
        </p:spPr>
      </p:pic>
      <p:sp>
        <p:nvSpPr>
          <p:cNvPr id="12" name="Textfeld 11">
            <a:extLst>
              <a:ext uri="{FF2B5EF4-FFF2-40B4-BE49-F238E27FC236}">
                <a16:creationId xmlns:a16="http://schemas.microsoft.com/office/drawing/2014/main" id="{186D0C18-9763-504D-9D9E-BC560BCF4C25}"/>
              </a:ext>
            </a:extLst>
          </p:cNvPr>
          <p:cNvSpPr txBox="1"/>
          <p:nvPr/>
        </p:nvSpPr>
        <p:spPr>
          <a:xfrm>
            <a:off x="306657" y="193469"/>
            <a:ext cx="6395225" cy="6555641"/>
          </a:xfrm>
          <a:prstGeom prst="rect">
            <a:avLst/>
          </a:prstGeom>
          <a:noFill/>
        </p:spPr>
        <p:txBody>
          <a:bodyPr wrap="square">
            <a:spAutoFit/>
          </a:bodyPr>
          <a:lstStyle/>
          <a:p>
            <a:r>
              <a:rPr lang="de-DE" sz="2400" b="1" dirty="0"/>
              <a:t>Mission Generator</a:t>
            </a:r>
          </a:p>
          <a:p>
            <a:endParaRPr lang="de-DE" dirty="0"/>
          </a:p>
          <a:p>
            <a:r>
              <a:rPr lang="de-DE" dirty="0"/>
              <a:t>Wir haben festgestellt, dass Backer bei der Einrichtung des Missionsgeneratorsystems auf Probleme gestoßen sind, insbesondere wenn sie eine der 10 Missionen aus dem Grundspiel verwenden. Um den Prozess zu vereinfachen, haben wir einfache Schritte für euch beschrieben:</a:t>
            </a:r>
          </a:p>
          <a:p>
            <a:endParaRPr lang="de-DE" dirty="0"/>
          </a:p>
          <a:p>
            <a:r>
              <a:rPr lang="de-DE" dirty="0"/>
              <a:t>	1) Als Erstes müssen wir ein paar Tippfehler korrigieren. </a:t>
            </a:r>
          </a:p>
          <a:p>
            <a:r>
              <a:rPr lang="de-DE" dirty="0"/>
              <a:t>	 - Anstelle von AREA 6 sollte es SECTOR 6 heißen</a:t>
            </a:r>
          </a:p>
          <a:p>
            <a:endParaRPr lang="de-DE" dirty="0"/>
          </a:p>
          <a:p>
            <a:endParaRPr lang="de-DE" dirty="0"/>
          </a:p>
          <a:p>
            <a:endParaRPr lang="de-DE" dirty="0"/>
          </a:p>
          <a:p>
            <a:endParaRPr lang="de-DE" dirty="0"/>
          </a:p>
          <a:p>
            <a:endParaRPr lang="de-DE" b="1" dirty="0"/>
          </a:p>
          <a:p>
            <a:endParaRPr lang="de-DE" b="1" dirty="0"/>
          </a:p>
          <a:p>
            <a:endParaRPr lang="de-DE" dirty="0"/>
          </a:p>
          <a:p>
            <a:endParaRPr lang="de-DE" dirty="0"/>
          </a:p>
          <a:p>
            <a:endParaRPr lang="de-DE" dirty="0"/>
          </a:p>
          <a:p>
            <a:br>
              <a:rPr lang="de-DE" dirty="0"/>
            </a:br>
            <a:endParaRPr lang="de-DE" dirty="0"/>
          </a:p>
          <a:p>
            <a:endParaRPr lang="de-DE" dirty="0"/>
          </a:p>
          <a:p>
            <a:r>
              <a:rPr lang="de-DE" dirty="0"/>
              <a:t>	- Anstelle von SECTOR 6 sollte es SECTOR 5 heißen.</a:t>
            </a:r>
          </a:p>
        </p:txBody>
      </p:sp>
    </p:spTree>
    <p:extLst>
      <p:ext uri="{BB962C8B-B14F-4D97-AF65-F5344CB8AC3E}">
        <p14:creationId xmlns:p14="http://schemas.microsoft.com/office/powerpoint/2010/main" val="3007982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AA08A-EA50-099F-469E-72F172DC0E3D}"/>
            </a:ext>
          </a:extLst>
        </p:cNvPr>
        <p:cNvGrpSpPr/>
        <p:nvPr/>
      </p:nvGrpSpPr>
      <p:grpSpPr>
        <a:xfrm>
          <a:off x="0" y="0"/>
          <a:ext cx="0" cy="0"/>
          <a:chOff x="0" y="0"/>
          <a:chExt cx="0" cy="0"/>
        </a:xfrm>
      </p:grpSpPr>
      <p:sp>
        <p:nvSpPr>
          <p:cNvPr id="9" name="Textfeld 8">
            <a:extLst>
              <a:ext uri="{FF2B5EF4-FFF2-40B4-BE49-F238E27FC236}">
                <a16:creationId xmlns:a16="http://schemas.microsoft.com/office/drawing/2014/main" id="{0B3C66BB-9F46-4ABE-869F-C7A70F334CE2}"/>
              </a:ext>
            </a:extLst>
          </p:cNvPr>
          <p:cNvSpPr txBox="1"/>
          <p:nvPr/>
        </p:nvSpPr>
        <p:spPr>
          <a:xfrm>
            <a:off x="250825" y="1105972"/>
            <a:ext cx="6172277" cy="1200329"/>
          </a:xfrm>
          <a:prstGeom prst="rect">
            <a:avLst/>
          </a:prstGeom>
          <a:noFill/>
        </p:spPr>
        <p:txBody>
          <a:bodyPr wrap="square">
            <a:spAutoFit/>
          </a:bodyPr>
          <a:lstStyle/>
          <a:p>
            <a:r>
              <a:rPr lang="de-DE" dirty="0"/>
              <a:t>2) Ignorieren Sie die folgenden 2 Befehle: </a:t>
            </a:r>
            <a:r>
              <a:rPr lang="de-DE" b="1" u="sng" dirty="0"/>
              <a:t>„Sektor 7 und 8 noch nicht platzieren.“ </a:t>
            </a:r>
            <a:r>
              <a:rPr lang="de-DE" dirty="0"/>
              <a:t>und </a:t>
            </a:r>
            <a:r>
              <a:rPr lang="de-DE" b="1" u="sng" dirty="0"/>
              <a:t>“Sektor 7 und 8 platzieren.“ </a:t>
            </a:r>
          </a:p>
          <a:p>
            <a:r>
              <a:rPr lang="de-DE" dirty="0"/>
              <a:t>Wenn Sie mit dem System vertrauter werden, werden Sie lernen, wie Sie diese Befehle richtig anwenden.</a:t>
            </a:r>
          </a:p>
        </p:txBody>
      </p:sp>
      <p:pic>
        <p:nvPicPr>
          <p:cNvPr id="11" name="Grafik 10">
            <a:extLst>
              <a:ext uri="{FF2B5EF4-FFF2-40B4-BE49-F238E27FC236}">
                <a16:creationId xmlns:a16="http://schemas.microsoft.com/office/drawing/2014/main" id="{BD5CE6CD-B0E5-BF79-9F71-F4C1EF6786E8}"/>
              </a:ext>
            </a:extLst>
          </p:cNvPr>
          <p:cNvPicPr>
            <a:picLocks noChangeAspect="1"/>
          </p:cNvPicPr>
          <p:nvPr/>
        </p:nvPicPr>
        <p:blipFill>
          <a:blip r:embed="rId2"/>
          <a:stretch>
            <a:fillRect/>
          </a:stretch>
        </p:blipFill>
        <p:spPr>
          <a:xfrm>
            <a:off x="295430" y="3558955"/>
            <a:ext cx="6267139" cy="4252260"/>
          </a:xfrm>
          <a:prstGeom prst="rect">
            <a:avLst/>
          </a:prstGeom>
        </p:spPr>
      </p:pic>
    </p:spTree>
    <p:extLst>
      <p:ext uri="{BB962C8B-B14F-4D97-AF65-F5344CB8AC3E}">
        <p14:creationId xmlns:p14="http://schemas.microsoft.com/office/powerpoint/2010/main" val="2399677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02878-94B1-0EEB-0AA4-570B1FCBD4C2}"/>
            </a:ext>
          </a:extLst>
        </p:cNvPr>
        <p:cNvGrpSpPr/>
        <p:nvPr/>
      </p:nvGrpSpPr>
      <p:grpSpPr>
        <a:xfrm>
          <a:off x="0" y="0"/>
          <a:ext cx="0" cy="0"/>
          <a:chOff x="0" y="0"/>
          <a:chExt cx="0" cy="0"/>
        </a:xfrm>
      </p:grpSpPr>
      <p:pic>
        <p:nvPicPr>
          <p:cNvPr id="10" name="Grafik 9">
            <a:extLst>
              <a:ext uri="{FF2B5EF4-FFF2-40B4-BE49-F238E27FC236}">
                <a16:creationId xmlns:a16="http://schemas.microsoft.com/office/drawing/2014/main" id="{D0D1B011-504A-BC1E-97DA-B0E249D7127A}"/>
              </a:ext>
            </a:extLst>
          </p:cNvPr>
          <p:cNvPicPr>
            <a:picLocks noChangeAspect="1"/>
          </p:cNvPicPr>
          <p:nvPr/>
        </p:nvPicPr>
        <p:blipFill>
          <a:blip r:embed="rId2"/>
          <a:stretch>
            <a:fillRect/>
          </a:stretch>
        </p:blipFill>
        <p:spPr>
          <a:xfrm>
            <a:off x="43817" y="2074708"/>
            <a:ext cx="6770366" cy="5062073"/>
          </a:xfrm>
          <a:prstGeom prst="rect">
            <a:avLst/>
          </a:prstGeom>
        </p:spPr>
      </p:pic>
      <p:sp>
        <p:nvSpPr>
          <p:cNvPr id="11" name="Textfeld 10">
            <a:extLst>
              <a:ext uri="{FF2B5EF4-FFF2-40B4-BE49-F238E27FC236}">
                <a16:creationId xmlns:a16="http://schemas.microsoft.com/office/drawing/2014/main" id="{50882EA3-B72F-1D51-BAE8-0B476B486F19}"/>
              </a:ext>
            </a:extLst>
          </p:cNvPr>
          <p:cNvSpPr txBox="1"/>
          <p:nvPr/>
        </p:nvSpPr>
        <p:spPr>
          <a:xfrm>
            <a:off x="250825" y="503806"/>
            <a:ext cx="6172277" cy="1200329"/>
          </a:xfrm>
          <a:prstGeom prst="rect">
            <a:avLst/>
          </a:prstGeom>
          <a:noFill/>
        </p:spPr>
        <p:txBody>
          <a:bodyPr wrap="square">
            <a:spAutoFit/>
          </a:bodyPr>
          <a:lstStyle/>
          <a:p>
            <a:r>
              <a:rPr lang="de-DE" dirty="0"/>
              <a:t>3) Wählen Sie eine der folgenden Karten und beginnen Sie Ihr Spiel.</a:t>
            </a:r>
          </a:p>
          <a:p>
            <a:endParaRPr lang="de-DE" dirty="0"/>
          </a:p>
          <a:p>
            <a:r>
              <a:rPr lang="de-DE" b="1" dirty="0"/>
              <a:t>KARTE 1</a:t>
            </a:r>
          </a:p>
        </p:txBody>
      </p:sp>
    </p:spTree>
    <p:extLst>
      <p:ext uri="{BB962C8B-B14F-4D97-AF65-F5344CB8AC3E}">
        <p14:creationId xmlns:p14="http://schemas.microsoft.com/office/powerpoint/2010/main" val="3050613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8EA08-C539-7627-9AFD-3791422E1C39}"/>
            </a:ext>
          </a:extLst>
        </p:cNvPr>
        <p:cNvGrpSpPr/>
        <p:nvPr/>
      </p:nvGrpSpPr>
      <p:grpSpPr>
        <a:xfrm>
          <a:off x="0" y="0"/>
          <a:ext cx="0" cy="0"/>
          <a:chOff x="0" y="0"/>
          <a:chExt cx="0" cy="0"/>
        </a:xfrm>
      </p:grpSpPr>
      <p:pic>
        <p:nvPicPr>
          <p:cNvPr id="11" name="Grafik 10">
            <a:extLst>
              <a:ext uri="{FF2B5EF4-FFF2-40B4-BE49-F238E27FC236}">
                <a16:creationId xmlns:a16="http://schemas.microsoft.com/office/drawing/2014/main" id="{E30D65EC-AEEA-3F04-09D2-D6A34E112CD0}"/>
              </a:ext>
            </a:extLst>
          </p:cNvPr>
          <p:cNvPicPr>
            <a:picLocks noChangeAspect="1"/>
          </p:cNvPicPr>
          <p:nvPr/>
        </p:nvPicPr>
        <p:blipFill>
          <a:blip r:embed="rId2"/>
          <a:stretch>
            <a:fillRect/>
          </a:stretch>
        </p:blipFill>
        <p:spPr>
          <a:xfrm>
            <a:off x="-3314" y="1839951"/>
            <a:ext cx="6861314" cy="4927793"/>
          </a:xfrm>
          <a:prstGeom prst="rect">
            <a:avLst/>
          </a:prstGeom>
        </p:spPr>
      </p:pic>
      <p:sp>
        <p:nvSpPr>
          <p:cNvPr id="13" name="Textfeld 12">
            <a:extLst>
              <a:ext uri="{FF2B5EF4-FFF2-40B4-BE49-F238E27FC236}">
                <a16:creationId xmlns:a16="http://schemas.microsoft.com/office/drawing/2014/main" id="{895558C8-C0C0-B919-5193-3761A49BC1DF}"/>
              </a:ext>
            </a:extLst>
          </p:cNvPr>
          <p:cNvSpPr txBox="1"/>
          <p:nvPr/>
        </p:nvSpPr>
        <p:spPr>
          <a:xfrm>
            <a:off x="404232" y="1655285"/>
            <a:ext cx="5963114" cy="369332"/>
          </a:xfrm>
          <a:prstGeom prst="rect">
            <a:avLst/>
          </a:prstGeom>
          <a:noFill/>
        </p:spPr>
        <p:txBody>
          <a:bodyPr wrap="square">
            <a:spAutoFit/>
          </a:bodyPr>
          <a:lstStyle/>
          <a:p>
            <a:r>
              <a:rPr lang="de-DE" b="1" dirty="0"/>
              <a:t>KARTE 2</a:t>
            </a:r>
          </a:p>
        </p:txBody>
      </p:sp>
    </p:spTree>
    <p:extLst>
      <p:ext uri="{BB962C8B-B14F-4D97-AF65-F5344CB8AC3E}">
        <p14:creationId xmlns:p14="http://schemas.microsoft.com/office/powerpoint/2010/main" val="68452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3005B-4EDB-C1A5-367B-AE4253D69D12}"/>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2AFF1010-2E67-ED01-E63F-B2942F0358F1}"/>
              </a:ext>
            </a:extLst>
          </p:cNvPr>
          <p:cNvSpPr txBox="1"/>
          <p:nvPr/>
        </p:nvSpPr>
        <p:spPr>
          <a:xfrm>
            <a:off x="315022" y="439802"/>
            <a:ext cx="5963114" cy="369332"/>
          </a:xfrm>
          <a:prstGeom prst="rect">
            <a:avLst/>
          </a:prstGeom>
          <a:noFill/>
        </p:spPr>
        <p:txBody>
          <a:bodyPr wrap="square">
            <a:spAutoFit/>
          </a:bodyPr>
          <a:lstStyle/>
          <a:p>
            <a:r>
              <a:rPr lang="de-DE" b="1" dirty="0"/>
              <a:t>KARTE 3</a:t>
            </a:r>
          </a:p>
        </p:txBody>
      </p:sp>
      <p:pic>
        <p:nvPicPr>
          <p:cNvPr id="13" name="Grafik 12">
            <a:extLst>
              <a:ext uri="{FF2B5EF4-FFF2-40B4-BE49-F238E27FC236}">
                <a16:creationId xmlns:a16="http://schemas.microsoft.com/office/drawing/2014/main" id="{6C4CBC67-E6C5-7179-D020-C3BD2B3BA0B0}"/>
              </a:ext>
            </a:extLst>
          </p:cNvPr>
          <p:cNvPicPr>
            <a:picLocks noChangeAspect="1"/>
          </p:cNvPicPr>
          <p:nvPr/>
        </p:nvPicPr>
        <p:blipFill>
          <a:blip r:embed="rId2"/>
          <a:stretch>
            <a:fillRect/>
          </a:stretch>
        </p:blipFill>
        <p:spPr>
          <a:xfrm>
            <a:off x="466064" y="1131254"/>
            <a:ext cx="5963114" cy="8051363"/>
          </a:xfrm>
          <a:prstGeom prst="rect">
            <a:avLst/>
          </a:prstGeom>
        </p:spPr>
      </p:pic>
    </p:spTree>
    <p:extLst>
      <p:ext uri="{BB962C8B-B14F-4D97-AF65-F5344CB8AC3E}">
        <p14:creationId xmlns:p14="http://schemas.microsoft.com/office/powerpoint/2010/main" val="302813471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684</Words>
  <Application>Microsoft Office PowerPoint</Application>
  <PresentationFormat>A4-Papier (210 x 297 mm)</PresentationFormat>
  <Paragraphs>109</Paragraphs>
  <Slides>14</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14</vt:i4>
      </vt:variant>
    </vt:vector>
  </HeadingPairs>
  <TitlesOfParts>
    <vt:vector size="19" baseType="lpstr">
      <vt:lpstr>Aptos</vt:lpstr>
      <vt:lpstr>Aptos Display</vt:lpstr>
      <vt:lpstr>Arial</vt:lpstr>
      <vt:lpstr>Office</vt:lpstr>
      <vt:lpstr>Foxit PDF Document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Christian Hermann</dc:creator>
  <cp:lastModifiedBy>Christian Hermann</cp:lastModifiedBy>
  <cp:revision>2</cp:revision>
  <dcterms:created xsi:type="dcterms:W3CDTF">2024-11-01T18:01:25Z</dcterms:created>
  <dcterms:modified xsi:type="dcterms:W3CDTF">2024-11-01T20:54:58Z</dcterms:modified>
</cp:coreProperties>
</file>